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67" r:id="rId5"/>
    <p:sldId id="266" r:id="rId6"/>
    <p:sldId id="262" r:id="rId7"/>
    <p:sldId id="259" r:id="rId8"/>
    <p:sldId id="258" r:id="rId9"/>
    <p:sldId id="263" r:id="rId10"/>
    <p:sldId id="265" r:id="rId11"/>
    <p:sldId id="261" r:id="rId12"/>
    <p:sldId id="260" r:id="rId13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ED1C2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4"/>
    <p:restoredTop sz="94344"/>
  </p:normalViewPr>
  <p:slideViewPr>
    <p:cSldViewPr snapToGrid="0">
      <p:cViewPr>
        <p:scale>
          <a:sx n="104" d="100"/>
          <a:sy n="104" d="100"/>
        </p:scale>
        <p:origin x="2128" y="8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34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68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29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c15f55c4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3c15f55c4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Link to video: https://youtu.be/Son_MgqnjWU?si=QmmAISYYS8K0V-o4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c15f55c4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3c15f55c4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c15f55c4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3c15f55c4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32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c15f55c4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3c15f55c4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01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c15f55c4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3c15f55c4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Link to video: https://youtu.be/OJow2RF3xzQ?si=N8fGG2x1gys7vazg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323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c15f55c47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c15f55c47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on_MgqnjWU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Jow2RF3xzQ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person sitting in chairs&#10;&#10;Description automatically generated">
            <a:extLst>
              <a:ext uri="{FF2B5EF4-FFF2-40B4-BE49-F238E27FC236}">
                <a16:creationId xmlns:a16="http://schemas.microsoft.com/office/drawing/2014/main" id="{D05D60A0-58A4-D13E-537E-2385580DE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006F59-21BB-438E-57AB-9DC39DA77936}"/>
              </a:ext>
            </a:extLst>
          </p:cNvPr>
          <p:cNvSpPr txBox="1"/>
          <p:nvPr/>
        </p:nvSpPr>
        <p:spPr>
          <a:xfrm>
            <a:off x="162920" y="2033141"/>
            <a:ext cx="66875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Know your rights.</a:t>
            </a:r>
          </a:p>
          <a:p>
            <a:pPr fontAlgn="base"/>
            <a:r>
              <a:rPr lang="en-US" sz="3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Know your duty counsel.</a:t>
            </a:r>
          </a:p>
        </p:txBody>
      </p:sp>
    </p:spTree>
    <p:extLst>
      <p:ext uri="{BB962C8B-B14F-4D97-AF65-F5344CB8AC3E}">
        <p14:creationId xmlns:p14="http://schemas.microsoft.com/office/powerpoint/2010/main" val="239827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DDE43E8-28B0-765C-466A-FF059B2FC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Google Shape;56;p13">
            <a:extLst>
              <a:ext uri="{FF2B5EF4-FFF2-40B4-BE49-F238E27FC236}">
                <a16:creationId xmlns:a16="http://schemas.microsoft.com/office/drawing/2014/main" id="{1EE16AB6-ACEF-3AC3-80B3-F05F776D58EC}"/>
              </a:ext>
            </a:extLst>
          </p:cNvPr>
          <p:cNvSpPr txBox="1"/>
          <p:nvPr/>
        </p:nvSpPr>
        <p:spPr>
          <a:xfrm>
            <a:off x="972590" y="2244033"/>
            <a:ext cx="6591992" cy="898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31F20"/>
                </a:solidFill>
                <a:latin typeface="Source Sans Pro" panose="020F0502020204030204" pitchFamily="34" charset="0"/>
                <a:ea typeface="Source Sans Pro" panose="020F0502020204030204" pitchFamily="34" charset="0"/>
                <a:sym typeface="Montserrat"/>
              </a:rPr>
              <a:t>Canadians benefit from outstanding social services. We’re all familiar with our public health care, but few know about our legal services.</a:t>
            </a:r>
            <a:endParaRPr dirty="0">
              <a:solidFill>
                <a:srgbClr val="231F20"/>
              </a:solidFill>
              <a:latin typeface="Source Sans Pro" panose="020F0502020204030204" pitchFamily="34" charset="0"/>
              <a:ea typeface="Source Sans Pro" panose="020F0502020204030204" pitchFamily="34" charset="0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  <a:latin typeface="Source Sans Pro" panose="020F0502020204030204" pitchFamily="34" charset="0"/>
              <a:ea typeface="Source Sans Pro" panose="020F0502020204030204" pitchFamily="34" charset="0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31F20"/>
                </a:solidFill>
                <a:latin typeface="Source Sans Pro" panose="020F0502020204030204" pitchFamily="34" charset="0"/>
                <a:ea typeface="Source Sans Pro" panose="020F0502020204030204" pitchFamily="34" charset="0"/>
                <a:sym typeface="Montserrat"/>
              </a:rPr>
              <a:t>We made a day to change that.</a:t>
            </a:r>
            <a:endParaRPr dirty="0">
              <a:solidFill>
                <a:srgbClr val="231F20"/>
              </a:solidFill>
              <a:latin typeface="Source Sans Pro" panose="020F0502020204030204" pitchFamily="34" charset="0"/>
              <a:ea typeface="Source Sans Pro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2737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761853FA-D8CE-B4EA-D508-B7BDB2006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CFD0DECB-9FDE-8FD5-8135-190D8395963A}"/>
              </a:ext>
            </a:extLst>
          </p:cNvPr>
          <p:cNvSpPr txBox="1"/>
          <p:nvPr/>
        </p:nvSpPr>
        <p:spPr>
          <a:xfrm>
            <a:off x="972590" y="2244033"/>
            <a:ext cx="7606145" cy="198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ED1C2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ora"/>
                <a:sym typeface="Lora"/>
              </a:rPr>
              <a:t>October 27 is Duty Counsel Day.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1300" dirty="0">
              <a:solidFill>
                <a:srgbClr val="231F2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ora"/>
              <a:sym typeface="Lor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31F2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ora"/>
                <a:sym typeface="Lora"/>
              </a:rPr>
              <a:t>Initiated by Canada’s legal aid associations, this is a day to create awareness </a:t>
            </a:r>
            <a:br>
              <a:rPr lang="en-GB" dirty="0">
                <a:solidFill>
                  <a:srgbClr val="231F2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ora"/>
                <a:sym typeface="Lora"/>
              </a:rPr>
            </a:br>
            <a:r>
              <a:rPr lang="en-GB" dirty="0">
                <a:solidFill>
                  <a:srgbClr val="231F2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ora"/>
                <a:sym typeface="Lora"/>
              </a:rPr>
              <a:t>of Duty Counsel—legal aid lawyers who give free, on-the-spot legal advice in family,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31F2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ora"/>
                <a:sym typeface="Lora"/>
              </a:rPr>
              <a:t>criminal and immigration cases for people living in Canada.</a:t>
            </a:r>
            <a:endParaRPr dirty="0">
              <a:solidFill>
                <a:srgbClr val="231F2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ora"/>
              <a:sym typeface="Lor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ora"/>
              <a:sym typeface="Lor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231F2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ora"/>
                <a:sym typeface="Lora"/>
              </a:rPr>
              <a:t>Join us and tell your fellow Canadians. The power to navigate the justice system is in your hands. </a:t>
            </a:r>
            <a:endParaRPr dirty="0">
              <a:solidFill>
                <a:srgbClr val="231F2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198340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437385E-2690-775C-9086-A2B51E398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Online Media 2" title="Duty Counsel Day">
            <a:hlinkClick r:id="" action="ppaction://media"/>
            <a:extLst>
              <a:ext uri="{FF2B5EF4-FFF2-40B4-BE49-F238E27FC236}">
                <a16:creationId xmlns:a16="http://schemas.microsoft.com/office/drawing/2014/main" id="{6B8B88A7-60D8-0354-E0F0-BF47553B9F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71978" y="1829059"/>
            <a:ext cx="4400044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631A4C50-62F6-F4EC-0026-51E2CD04C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30EC7C-30CC-ACC3-510A-4872189E0280}"/>
              </a:ext>
            </a:extLst>
          </p:cNvPr>
          <p:cNvSpPr txBox="1"/>
          <p:nvPr/>
        </p:nvSpPr>
        <p:spPr>
          <a:xfrm>
            <a:off x="3414487" y="783837"/>
            <a:ext cx="6687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rgbClr val="ED1C2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Discuss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28B6-57A7-0B5B-4E82-BDF87923DB66}"/>
              </a:ext>
            </a:extLst>
          </p:cNvPr>
          <p:cNvSpPr txBox="1"/>
          <p:nvPr/>
        </p:nvSpPr>
        <p:spPr>
          <a:xfrm>
            <a:off x="5130028" y="1645720"/>
            <a:ext cx="30897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600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 are Duty Counsel and who do they serve?</a:t>
            </a:r>
          </a:p>
          <a:p>
            <a:pPr fontAlgn="base"/>
            <a:endParaRPr lang="en-US" sz="1600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fontAlgn="base"/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Why is Duty Counsel worth knowing about?</a:t>
            </a:r>
            <a:endParaRPr lang="en-US" sz="1600" i="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9BA9A75D-ACA4-AAF6-962B-FAA3C6B36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0C091B-6620-69AE-CC6F-976217F789E8}"/>
              </a:ext>
            </a:extLst>
          </p:cNvPr>
          <p:cNvSpPr txBox="1"/>
          <p:nvPr/>
        </p:nvSpPr>
        <p:spPr>
          <a:xfrm>
            <a:off x="712851" y="2170542"/>
            <a:ext cx="668751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Duty Counsel are legal professionals with a mission to serve Canadians like you and me. </a:t>
            </a:r>
            <a:r>
              <a:rPr lang="en-US" b="0" i="0" dirty="0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They are dedicated, compassionate, and capable. They are accessible 24/7– serving people in need, whether they live in cities or rural and remote regions.</a:t>
            </a:r>
          </a:p>
          <a:p>
            <a:endParaRPr lang="en-US" dirty="0">
              <a:solidFill>
                <a:srgbClr val="231F2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b="1" i="0" dirty="0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It is important we know our rights, and how to exercise them. </a:t>
            </a:r>
            <a:r>
              <a:rPr lang="en-US" b="0" i="0" dirty="0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 dealing with the police or courts, or even just completing forms, it’s critical to understand what is happening, why it’s happening, and what options are available.</a:t>
            </a:r>
            <a:endParaRPr lang="en-US" i="0" dirty="0">
              <a:solidFill>
                <a:srgbClr val="231F2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6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11BFB33-2504-D693-6E7E-45C2E7C62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E320E0-A187-681C-E39E-61F3B2567CFE}"/>
              </a:ext>
            </a:extLst>
          </p:cNvPr>
          <p:cNvSpPr txBox="1"/>
          <p:nvPr/>
        </p:nvSpPr>
        <p:spPr>
          <a:xfrm>
            <a:off x="1228240" y="2080622"/>
            <a:ext cx="66875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3200" b="1" dirty="0">
                <a:solidFill>
                  <a:srgbClr val="ED1C2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Mock court activity </a:t>
            </a:r>
          </a:p>
          <a:p>
            <a:pPr algn="ctr" fontAlgn="base"/>
            <a:r>
              <a:rPr lang="en-US" sz="1800" i="0" dirty="0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Scenario: A Stolen Wallet</a:t>
            </a:r>
          </a:p>
          <a:p>
            <a:pPr algn="ctr" fontAlgn="base"/>
            <a:r>
              <a:rPr lang="en-US" sz="1800" i="0" dirty="0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Let’s begin!</a:t>
            </a:r>
          </a:p>
        </p:txBody>
      </p:sp>
      <p:pic>
        <p:nvPicPr>
          <p:cNvPr id="9" name="Graphic 8" descr="Flag with solid fill">
            <a:extLst>
              <a:ext uri="{FF2B5EF4-FFF2-40B4-BE49-F238E27FC236}">
                <a16:creationId xmlns:a16="http://schemas.microsoft.com/office/drawing/2014/main" id="{FEE20C22-D2E4-B53D-854D-08E3626E7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4800" y="36690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0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B48F363-5F9D-0168-80C5-CBA048B3D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Online Media 4" title="A message from the Right Honourable, Richard Wagner, 18th Chief Justice of Canada">
            <a:hlinkClick r:id="" action="ppaction://media"/>
            <a:extLst>
              <a:ext uri="{FF2B5EF4-FFF2-40B4-BE49-F238E27FC236}">
                <a16:creationId xmlns:a16="http://schemas.microsoft.com/office/drawing/2014/main" id="{873D1FAA-48DB-93A2-02E3-028E6DB2CC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71975" y="1535169"/>
            <a:ext cx="4400044" cy="2486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DE317D-2EA0-2257-357F-B20FEC31933D}"/>
              </a:ext>
            </a:extLst>
          </p:cNvPr>
          <p:cNvSpPr txBox="1"/>
          <p:nvPr/>
        </p:nvSpPr>
        <p:spPr>
          <a:xfrm>
            <a:off x="540064" y="4365825"/>
            <a:ext cx="80638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 message from the Right </a:t>
            </a:r>
            <a:r>
              <a:rPr lang="en-US" i="0" dirty="0" err="1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Honourable</a:t>
            </a:r>
            <a:r>
              <a:rPr lang="en-US" i="0" dirty="0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Richard Wagner, 18th Chief Justice of Canada</a:t>
            </a:r>
          </a:p>
        </p:txBody>
      </p:sp>
    </p:spTree>
    <p:extLst>
      <p:ext uri="{BB962C8B-B14F-4D97-AF65-F5344CB8AC3E}">
        <p14:creationId xmlns:p14="http://schemas.microsoft.com/office/powerpoint/2010/main" val="18011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rectangle with red text&#10;&#10;Description automatically generated">
            <a:extLst>
              <a:ext uri="{FF2B5EF4-FFF2-40B4-BE49-F238E27FC236}">
                <a16:creationId xmlns:a16="http://schemas.microsoft.com/office/drawing/2014/main" id="{6D9EE2BE-8B26-36B2-CEFE-8DDE827D1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050FE-E52F-EAFF-31BC-E781C66011DE}"/>
              </a:ext>
            </a:extLst>
          </p:cNvPr>
          <p:cNvSpPr txBox="1"/>
          <p:nvPr/>
        </p:nvSpPr>
        <p:spPr>
          <a:xfrm>
            <a:off x="2286000" y="1971585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Thank you for joining us for </a:t>
            </a:r>
            <a:br>
              <a:rPr lang="en-US" sz="1800" i="0" dirty="0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800" i="0" dirty="0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Duty Counsel Day in the Classroom!</a:t>
            </a:r>
          </a:p>
          <a:p>
            <a:endParaRPr lang="en-US" sz="1800" dirty="0">
              <a:solidFill>
                <a:srgbClr val="231F2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800" i="0" dirty="0">
                <a:solidFill>
                  <a:srgbClr val="231F2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Want to keep learning? </a:t>
            </a:r>
            <a:r>
              <a:rPr lang="en-US" sz="1800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Knowdutycounsel.ca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a8f254-7659-4a4e-bb16-5d2293cf7e87">
      <Terms xmlns="http://schemas.microsoft.com/office/infopath/2007/PartnerControls"/>
    </lcf76f155ced4ddcb4097134ff3c332f>
    <TaxCatchAll xmlns="69bf8e3f-4721-4051-be1e-821faf835e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6B2D79EA1D248B9606911C193AAE6" ma:contentTypeVersion="20" ma:contentTypeDescription="Create a new document." ma:contentTypeScope="" ma:versionID="d61d8a5bcd675b0de104533e99b3ba91">
  <xsd:schema xmlns:xsd="http://www.w3.org/2001/XMLSchema" xmlns:xs="http://www.w3.org/2001/XMLSchema" xmlns:p="http://schemas.microsoft.com/office/2006/metadata/properties" xmlns:ns2="c0a8f254-7659-4a4e-bb16-5d2293cf7e87" xmlns:ns3="69bf8e3f-4721-4051-be1e-821faf835e68" targetNamespace="http://schemas.microsoft.com/office/2006/metadata/properties" ma:root="true" ma:fieldsID="7e3738990e070b4a4b747a5a769e618f" ns2:_="" ns3:_="">
    <xsd:import namespace="c0a8f254-7659-4a4e-bb16-5d2293cf7e87"/>
    <xsd:import namespace="69bf8e3f-4721-4051-be1e-821faf835e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8f254-7659-4a4e-bb16-5d2293cf7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6251773-42bb-4e75-9c01-fc58f9140f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f8e3f-4721-4051-be1e-821faf835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684670c-21c5-4beb-ba21-80c1609273c6}" ma:internalName="TaxCatchAll" ma:showField="CatchAllData" ma:web="69bf8e3f-4721-4051-be1e-821faf835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88C77B-FDA3-440A-86CA-A5CC0477AC7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69bf8e3f-4721-4051-be1e-821faf835e68"/>
    <ds:schemaRef ds:uri="http://purl.org/dc/terms/"/>
    <ds:schemaRef ds:uri="http://schemas.microsoft.com/office/infopath/2007/PartnerControls"/>
    <ds:schemaRef ds:uri="http://purl.org/dc/dcmitype/"/>
    <ds:schemaRef ds:uri="c0a8f254-7659-4a4e-bb16-5d2293cf7e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EC40AF-8BCE-451A-929A-6B76B3BDF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a8f254-7659-4a4e-bb16-5d2293cf7e87"/>
    <ds:schemaRef ds:uri="69bf8e3f-4721-4051-be1e-821faf835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EA07AF-DD47-424D-A90C-5742D1F107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301</Words>
  <Application>Microsoft Macintosh PowerPoint</Application>
  <PresentationFormat>On-screen Show (16:9)</PresentationFormat>
  <Paragraphs>27</Paragraphs>
  <Slides>9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Source Sans Pro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Ignacio-Pacunayen</dc:creator>
  <cp:lastModifiedBy>Caitlan Kuo</cp:lastModifiedBy>
  <cp:revision>15</cp:revision>
  <dcterms:modified xsi:type="dcterms:W3CDTF">2025-09-26T23:07:30Z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0x0101007F36B2D79EA1D248B9606911C193AAE6</vt:lpwstr>
  </property>
  <property fmtid="{D5CDD505-2E9C-101B-9397-08002B2CF9AE}" pid="3" name="MediaServiceImageTags">
    <vt:lpwstr/>
  </property>
</Properties>
</file>